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9" r:id="rId6"/>
    <p:sldId id="280" r:id="rId7"/>
    <p:sldId id="270" r:id="rId8"/>
    <p:sldId id="272" r:id="rId9"/>
    <p:sldId id="273" r:id="rId10"/>
    <p:sldId id="275" r:id="rId11"/>
    <p:sldId id="271" r:id="rId12"/>
    <p:sldId id="276" r:id="rId13"/>
    <p:sldId id="277" r:id="rId14"/>
    <p:sldId id="274" r:id="rId15"/>
    <p:sldId id="278" r:id="rId16"/>
    <p:sldId id="279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Melly" initials="JM" lastIdx="1" clrIdx="0">
    <p:extLst>
      <p:ext uri="{19B8F6BF-5375-455C-9EA6-DF929625EA0E}">
        <p15:presenceInfo xmlns:p15="http://schemas.microsoft.com/office/powerpoint/2012/main" userId="Jonathan Mell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43C"/>
    <a:srgbClr val="5E8834"/>
    <a:srgbClr val="000000"/>
    <a:srgbClr val="C8BD28"/>
    <a:srgbClr val="78E343"/>
    <a:srgbClr val="7C60C6"/>
    <a:srgbClr val="C9492C"/>
    <a:srgbClr val="7A3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18T14:38:02.595" idx="1">
    <p:pos x="4347" y="1173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3225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892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481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6991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339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4827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882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3983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094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2028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157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6309C-8E8E-4E60-A612-70E839B733E3}" type="datetimeFigureOut">
              <a:rPr lang="fr-CH" smtClean="0"/>
              <a:t>18.09.2023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8129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POO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Programmation Orientée Objet =&gt; Héritage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8732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943C">
            <a:alpha val="8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4098" name="Picture 2" descr="https://encrypted-tbn1.gstatic.com/licensed-image?q=tbn:ANd9GcQVz6S2CxsijxVS5UoWBTZOY84aWP1yLW6OqgGw0wcUeDw2Ruy1RfGzIJ1ydBR7q91asXmpFtNkcTLaAf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nsées 3"/>
          <p:cNvSpPr/>
          <p:nvPr/>
        </p:nvSpPr>
        <p:spPr>
          <a:xfrm>
            <a:off x="5676384" y="0"/>
            <a:ext cx="5677416" cy="1614488"/>
          </a:xfrm>
          <a:prstGeom prst="cloudCallou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rgbClr val="C8BD28"/>
                </a:solidFill>
              </a:rPr>
              <a:t>Et alors, comment on utilise ça pour un simulateur de moi ?</a:t>
            </a:r>
            <a:endParaRPr lang="fr-CH" sz="2400" dirty="0">
              <a:solidFill>
                <a:srgbClr val="C8BD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2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Simulateur de fourmi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203371" cy="4351338"/>
          </a:xfrm>
        </p:spPr>
        <p:txBody>
          <a:bodyPr/>
          <a:lstStyle/>
          <a:p>
            <a:r>
              <a:rPr lang="fr-FR" dirty="0" smtClean="0"/>
              <a:t>Similaire avec une légère différence:</a:t>
            </a:r>
          </a:p>
          <a:p>
            <a:pPr lvl="1"/>
            <a:r>
              <a:rPr lang="fr-FR" dirty="0" err="1" smtClean="0"/>
              <a:t>IStrategy</a:t>
            </a:r>
            <a:r>
              <a:rPr lang="fr-FR" dirty="0" smtClean="0"/>
              <a:t> est une INTERFACE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 smtClean="0"/>
              <a:t>Interface</a:t>
            </a:r>
          </a:p>
          <a:p>
            <a:pPr lvl="1"/>
            <a:r>
              <a:rPr lang="fr-FR" dirty="0" smtClean="0"/>
              <a:t>Ne contient que des signatures de méthode</a:t>
            </a:r>
          </a:p>
          <a:p>
            <a:pPr lvl="1"/>
            <a:r>
              <a:rPr lang="fr-FR" dirty="0" smtClean="0"/>
              <a:t>Sorte de "contrat"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036" y="490116"/>
            <a:ext cx="5410955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</a:t>
            </a:r>
            <a:r>
              <a:rPr lang="fr-FR" dirty="0" err="1" smtClean="0"/>
              <a:t>c#</a:t>
            </a:r>
            <a:endParaRPr lang="fr-CH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8343" y="1929520"/>
            <a:ext cx="5236028" cy="3785652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GetMessage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MyCustomStrategy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GetMessage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"Hello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87884" y="1929520"/>
            <a:ext cx="4996543" cy="9233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//var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strategy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= new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IStrategy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MyCustomStrategy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strategy.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GetMessage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80" y="3929822"/>
            <a:ext cx="4737120" cy="1110263"/>
          </a:xfrm>
          <a:prstGeom prst="rect">
            <a:avLst/>
          </a:prstGeom>
        </p:spPr>
      </p:pic>
      <p:cxnSp>
        <p:nvCxnSpPr>
          <p:cNvPr id="8" name="Connecteur droit avec flèche 7"/>
          <p:cNvCxnSpPr>
            <a:stCxn id="5" idx="2"/>
            <a:endCxn id="6" idx="0"/>
          </p:cNvCxnSpPr>
          <p:nvPr/>
        </p:nvCxnSpPr>
        <p:spPr>
          <a:xfrm flipH="1">
            <a:off x="8985240" y="2852850"/>
            <a:ext cx="916" cy="1076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à coins arrondis 8"/>
          <p:cNvSpPr/>
          <p:nvPr/>
        </p:nvSpPr>
        <p:spPr>
          <a:xfrm>
            <a:off x="6487884" y="1929520"/>
            <a:ext cx="3418116" cy="36736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6346505" y="929369"/>
            <a:ext cx="5277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C000"/>
                </a:solidFill>
              </a:rPr>
              <a:t>Les interfaces ne sont pas </a:t>
            </a:r>
            <a:r>
              <a:rPr lang="fr-FR" sz="2400" dirty="0" err="1" smtClean="0">
                <a:solidFill>
                  <a:srgbClr val="FFC000"/>
                </a:solidFill>
              </a:rPr>
              <a:t>instanciables</a:t>
            </a:r>
            <a:r>
              <a:rPr lang="fr-FR" sz="2400" dirty="0" smtClean="0">
                <a:solidFill>
                  <a:srgbClr val="FFC000"/>
                </a:solidFill>
              </a:rPr>
              <a:t>…</a:t>
            </a:r>
            <a:endParaRPr lang="fr-CH" sz="2400" dirty="0">
              <a:solidFill>
                <a:srgbClr val="FFC000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8207828" y="1325718"/>
            <a:ext cx="788298" cy="53848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3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 un peu de "colle magique" pour charger le DLL et sélectionner les classes…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18366" y="2946662"/>
            <a:ext cx="1647095" cy="1298576"/>
          </a:xfrm>
        </p:spPr>
        <p:txBody>
          <a:bodyPr/>
          <a:lstStyle/>
          <a:p>
            <a:r>
              <a:rPr lang="fr-FR" dirty="0" smtClean="0"/>
              <a:t>Juste pour le "FUN"</a:t>
            </a:r>
            <a:endParaRPr lang="fr-CH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08840" y="1709284"/>
            <a:ext cx="8630433" cy="480131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const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string 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strategyDirectory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if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Directory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Exists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strategyDirectory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candidates =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System.IO.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Directory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GetFiles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strategyDirectory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"*.dll"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foreach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candidate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candidates)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fileInfo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FileInfo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(candidate);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/>
            </a:r>
            <a:b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Assembly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 =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Assembly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LoadFile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fileInfo.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FullName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List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plugins =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GetTypes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Where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typeof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ICustomStrategy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IsAssignableFrom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Where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(type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type.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IsClass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ToList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 </a:t>
            </a:r>
            <a:r>
              <a:rPr lang="fr-FR" altLang="fr-FR" dirty="0" smtClean="0">
                <a:solidFill>
                  <a:srgbClr val="BDBDBD"/>
                </a:solidFill>
                <a:latin typeface="JetBrains Mono"/>
              </a:rPr>
              <a:t>       </a:t>
            </a:r>
            <a:r>
              <a:rPr lang="fr-FR" altLang="fr-FR" dirty="0" smtClean="0">
                <a:solidFill>
                  <a:srgbClr val="6C95EB"/>
                </a:solidFill>
                <a:latin typeface="JetBrains Mono"/>
              </a:rPr>
              <a:t>var </a:t>
            </a:r>
            <a:r>
              <a:rPr lang="fr-FR" altLang="fr-FR" dirty="0" err="1">
                <a:solidFill>
                  <a:srgbClr val="BDBDBD"/>
                </a:solidFill>
                <a:latin typeface="JetBrains Mono"/>
              </a:rPr>
              <a:t>strategy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 = (</a:t>
            </a:r>
            <a:r>
              <a:rPr lang="fr-FR" altLang="fr-FR" dirty="0" err="1">
                <a:solidFill>
                  <a:srgbClr val="C191FF"/>
                </a:solidFill>
                <a:latin typeface="JetBrains Mono"/>
              </a:rPr>
              <a:t>ICustomStrategy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) </a:t>
            </a:r>
            <a:r>
              <a:rPr lang="fr-FR" altLang="fr-FR" dirty="0" err="1">
                <a:solidFill>
                  <a:srgbClr val="C191FF"/>
                </a:solidFill>
                <a:latin typeface="JetBrains Mono"/>
              </a:rPr>
              <a:t>Activator</a:t>
            </a:r>
            <a:r>
              <a:rPr lang="fr-FR" altLang="fr-FR" dirty="0" err="1">
                <a:solidFill>
                  <a:srgbClr val="BDBDBD"/>
                </a:solidFill>
                <a:latin typeface="JetBrains Mono"/>
              </a:rPr>
              <a:t>.</a:t>
            </a:r>
            <a:r>
              <a:rPr lang="fr-FR" altLang="fr-FR" dirty="0" err="1">
                <a:solidFill>
                  <a:srgbClr val="39CC8F"/>
                </a:solidFill>
                <a:latin typeface="JetBrains Mono"/>
              </a:rPr>
              <a:t>CreateInstance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(</a:t>
            </a:r>
            <a:r>
              <a:rPr lang="fr-FR" altLang="fr-FR" dirty="0" err="1">
                <a:solidFill>
                  <a:srgbClr val="BDBDBD"/>
                </a:solidFill>
                <a:latin typeface="JetBrains Mono"/>
              </a:rPr>
              <a:t>plugins.</a:t>
            </a:r>
            <a:r>
              <a:rPr lang="fr-FR" altLang="fr-FR" dirty="0" err="1">
                <a:solidFill>
                  <a:srgbClr val="39CC8F"/>
                </a:solidFill>
                <a:latin typeface="JetBrains Mono"/>
              </a:rPr>
              <a:t>First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());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5479105" y="4802830"/>
            <a:ext cx="1781666" cy="29223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à coins arrondis 5"/>
          <p:cNvSpPr/>
          <p:nvPr/>
        </p:nvSpPr>
        <p:spPr>
          <a:xfrm>
            <a:off x="7260771" y="2578230"/>
            <a:ext cx="3594755" cy="29223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à coins arrondis 6"/>
          <p:cNvSpPr/>
          <p:nvPr/>
        </p:nvSpPr>
        <p:spPr>
          <a:xfrm>
            <a:off x="7065950" y="5624276"/>
            <a:ext cx="2557021" cy="29223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ZoneTexte 7"/>
          <p:cNvSpPr txBox="1"/>
          <p:nvPr/>
        </p:nvSpPr>
        <p:spPr>
          <a:xfrm>
            <a:off x="8344460" y="5956755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new </a:t>
            </a:r>
            <a:r>
              <a:rPr lang="fr-FR" dirty="0" err="1" smtClean="0">
                <a:solidFill>
                  <a:srgbClr val="FFC000"/>
                </a:solidFill>
              </a:rPr>
              <a:t>MyCustomStrategy</a:t>
            </a:r>
            <a:r>
              <a:rPr lang="fr-FR" dirty="0" smtClean="0">
                <a:solidFill>
                  <a:srgbClr val="FFC000"/>
                </a:solidFill>
              </a:rPr>
              <a:t>()</a:t>
            </a:r>
            <a:endParaRPr lang="fr-CH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2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6428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injecter un DLL, travailler en équipe et structurer le code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49888" y="6053411"/>
            <a:ext cx="3320441" cy="791179"/>
          </a:xfrm>
        </p:spPr>
        <p:txBody>
          <a:bodyPr/>
          <a:lstStyle/>
          <a:p>
            <a:r>
              <a:rPr lang="fr-FR" dirty="0" smtClean="0"/>
              <a:t>Polymorphisme</a:t>
            </a:r>
            <a:endParaRPr lang="fr-CH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942736" y="6053411"/>
            <a:ext cx="2293511" cy="551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Héritage</a:t>
            </a:r>
          </a:p>
        </p:txBody>
      </p:sp>
      <p:pic>
        <p:nvPicPr>
          <p:cNvPr id="5" name="Les trois frères    La scène du notai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486" y="1928682"/>
            <a:ext cx="6112960" cy="3362128"/>
          </a:xfrm>
          <a:prstGeom prst="rect">
            <a:avLst/>
          </a:prstGeom>
        </p:spPr>
      </p:pic>
      <p:pic>
        <p:nvPicPr>
          <p:cNvPr id="6" name="Pourquoi la glace flotte-t-elle sur l'eau  - C'est pas sorcie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3019" y="1750538"/>
            <a:ext cx="4954181" cy="37156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358" y="5941120"/>
            <a:ext cx="1349806" cy="7764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9875" y="5888967"/>
            <a:ext cx="883925" cy="8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9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24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62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basique de l’héritage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68979" y="2318765"/>
            <a:ext cx="4480763" cy="2111720"/>
          </a:xfrm>
        </p:spPr>
        <p:txBody>
          <a:bodyPr/>
          <a:lstStyle/>
          <a:p>
            <a:r>
              <a:rPr lang="fr-FR" b="1" dirty="0" smtClean="0"/>
              <a:t>Attributs</a:t>
            </a:r>
            <a:r>
              <a:rPr lang="fr-FR" dirty="0" smtClean="0"/>
              <a:t> et </a:t>
            </a:r>
            <a:r>
              <a:rPr lang="fr-FR" b="1" dirty="0" smtClean="0"/>
              <a:t>méthodes</a:t>
            </a:r>
            <a:r>
              <a:rPr lang="fr-FR" dirty="0" smtClean="0"/>
              <a:t> du </a:t>
            </a:r>
            <a:r>
              <a:rPr lang="fr-FR" dirty="0" smtClean="0">
                <a:solidFill>
                  <a:srgbClr val="FF0000"/>
                </a:solidFill>
              </a:rPr>
              <a:t>parent</a:t>
            </a:r>
            <a:r>
              <a:rPr lang="fr-FR" dirty="0" smtClean="0"/>
              <a:t> (</a:t>
            </a:r>
            <a:r>
              <a:rPr lang="fr-FR" dirty="0" err="1" smtClean="0"/>
              <a:t>Creature</a:t>
            </a:r>
            <a:r>
              <a:rPr lang="fr-FR" dirty="0" smtClean="0"/>
              <a:t>) sont automatiquement disponibles dans </a:t>
            </a:r>
            <a:r>
              <a:rPr lang="fr-FR" dirty="0" smtClean="0">
                <a:solidFill>
                  <a:srgbClr val="FF0000"/>
                </a:solidFill>
              </a:rPr>
              <a:t>l’enfant</a:t>
            </a:r>
            <a:r>
              <a:rPr lang="fr-FR" dirty="0" smtClean="0"/>
              <a:t> (Insect2)</a:t>
            </a:r>
            <a:endParaRPr lang="fr-CH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2572430"/>
            <a:ext cx="2564876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string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4309769"/>
            <a:ext cx="2564876" cy="110626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Insect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01142" y="4324293"/>
            <a:ext cx="3069772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Insect2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lang="fr-FR" altLang="fr-FR" sz="1600" i="1" dirty="0">
                <a:solidFill>
                  <a:srgbClr val="85C46C"/>
                </a:solidFill>
                <a:latin typeface="JetBrains Mono"/>
              </a:rPr>
              <a:t>//</a:t>
            </a:r>
            <a:r>
              <a:rPr lang="fr-FR" altLang="fr-FR" sz="1600" i="1" dirty="0" err="1">
                <a:solidFill>
                  <a:srgbClr val="85C46C"/>
                </a:solidFill>
                <a:latin typeface="JetBrains Mono"/>
              </a:rPr>
              <a:t>protected</a:t>
            </a:r>
            <a:r>
              <a:rPr lang="fr-FR" altLang="fr-FR" sz="1600" i="1" dirty="0">
                <a:solidFill>
                  <a:srgbClr val="85C46C"/>
                </a:solidFill>
                <a:latin typeface="JetBrains Mono"/>
              </a:rPr>
              <a:t> string </a:t>
            </a:r>
            <a:r>
              <a:rPr lang="fr-FR" altLang="fr-FR" sz="1600" i="1" dirty="0" err="1" smtClean="0">
                <a:solidFill>
                  <a:srgbClr val="85C46C"/>
                </a:solidFill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394857" y="3428999"/>
            <a:ext cx="2503714" cy="14339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508678" y="3691980"/>
            <a:ext cx="32622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"Copié / collé" par héritage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469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classe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344886" cy="4351338"/>
          </a:xfrm>
        </p:spPr>
        <p:txBody>
          <a:bodyPr/>
          <a:lstStyle/>
          <a:p>
            <a:r>
              <a:rPr lang="fr-FR" dirty="0" err="1" smtClean="0"/>
              <a:t>Inherits</a:t>
            </a:r>
            <a:r>
              <a:rPr lang="fr-FR" dirty="0" smtClean="0"/>
              <a:t> =&gt; héritage</a:t>
            </a:r>
          </a:p>
          <a:p>
            <a:pPr lvl="1"/>
            <a:r>
              <a:rPr lang="fr-FR" dirty="0" smtClean="0"/>
              <a:t>Les éléments (attributs et méthodes) du parent sont automatiquement disponibles chez l’enfant (sorte de copié/collé automatique)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err="1" smtClean="0"/>
              <a:t>Insect</a:t>
            </a:r>
            <a:r>
              <a:rPr lang="fr-FR" dirty="0" smtClean="0"/>
              <a:t>, Fish et </a:t>
            </a:r>
            <a:r>
              <a:rPr lang="fr-FR" dirty="0" err="1" smtClean="0"/>
              <a:t>Ant</a:t>
            </a:r>
            <a:r>
              <a:rPr lang="fr-FR" dirty="0" smtClean="0"/>
              <a:t> ont un attribut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04" y="178172"/>
            <a:ext cx="5304382" cy="640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Importance de la visibilité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C000"/>
                </a:solidFill>
              </a:rPr>
              <a:t>private</a:t>
            </a:r>
            <a:r>
              <a:rPr lang="fr-FR" dirty="0" smtClean="0"/>
              <a:t> =&gt; les enfants n’y ont pas accès, même si ces éléments existent !</a:t>
            </a:r>
          </a:p>
          <a:p>
            <a:endParaRPr lang="fr-FR" dirty="0"/>
          </a:p>
          <a:p>
            <a:r>
              <a:rPr lang="fr-FR" dirty="0" err="1" smtClean="0">
                <a:solidFill>
                  <a:schemeClr val="accent4">
                    <a:lumMod val="75000"/>
                  </a:schemeClr>
                </a:solidFill>
              </a:rPr>
              <a:t>protected</a:t>
            </a:r>
            <a:r>
              <a:rPr lang="fr-FR" dirty="0" smtClean="0"/>
              <a:t> =&gt; les enfants ont un accès total</a:t>
            </a:r>
          </a:p>
          <a:p>
            <a:endParaRPr lang="fr-FR" dirty="0"/>
          </a:p>
          <a:p>
            <a:r>
              <a:rPr lang="fr-FR" dirty="0" smtClean="0">
                <a:solidFill>
                  <a:srgbClr val="00B050"/>
                </a:solidFill>
              </a:rPr>
              <a:t>public</a:t>
            </a:r>
            <a:r>
              <a:rPr lang="fr-FR" dirty="0" smtClean="0"/>
              <a:t> =&gt; les enfants (et n’importe qui d’autre) ont un accès total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3281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266247"/>
            <a:ext cx="10515600" cy="1325563"/>
          </a:xfrm>
        </p:spPr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en code</a:t>
            </a:r>
            <a:endParaRPr lang="fr-CH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63511" y="1045372"/>
            <a:ext cx="5834517" cy="230832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string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$"[{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this.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GetType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}]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Inhaling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3511" y="3462556"/>
            <a:ext cx="5834517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bool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hasWing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3511" y="4673769"/>
            <a:ext cx="5834517" cy="1815882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public class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Ant</a:t>
            </a:r>
            <a:r>
              <a:rPr lang="fr-FR" altLang="fr-FR" sz="1600" dirty="0">
                <a:solidFill>
                  <a:srgbClr val="C191FF"/>
                </a:solidFill>
                <a:latin typeface="JetBrains Mono"/>
              </a:rPr>
              <a:t> </a:t>
            </a:r>
            <a:r>
              <a:rPr lang="fr-FR" altLang="fr-FR" sz="1600" dirty="0">
                <a:solidFill>
                  <a:srgbClr val="D0D0D0"/>
                </a:solidFill>
                <a:latin typeface="JetBrains Mono"/>
              </a:rPr>
              <a:t>: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Insect</a:t>
            </a:r>
            <a:r>
              <a:rPr lang="fr-FR" altLang="fr-FR" sz="1600" dirty="0">
                <a:solidFill>
                  <a:srgbClr val="C191FF"/>
                </a:solidFill>
                <a:latin typeface="JetBrains Mono"/>
              </a:rPr>
              <a:t/>
            </a:r>
            <a:br>
              <a:rPr lang="fr-FR" altLang="fr-FR" sz="1600" dirty="0">
                <a:solidFill>
                  <a:srgbClr val="C191FF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{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</a:t>
            </a: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public </a:t>
            </a:r>
            <a:r>
              <a:rPr lang="fr-FR" altLang="fr-FR" sz="1600" dirty="0" err="1">
                <a:solidFill>
                  <a:srgbClr val="6C95EB"/>
                </a:solidFill>
                <a:latin typeface="JetBrains Mono"/>
              </a:rPr>
              <a:t>void</a:t>
            </a: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 </a:t>
            </a:r>
            <a:r>
              <a:rPr lang="fr-FR" altLang="fr-FR" sz="1600" dirty="0" err="1">
                <a:solidFill>
                  <a:srgbClr val="39CC8F"/>
                </a:solidFill>
                <a:latin typeface="JetBrains Mono"/>
              </a:rPr>
              <a:t>DropPheromon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()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{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Console</a:t>
            </a:r>
            <a:r>
              <a:rPr lang="fr-FR" altLang="fr-FR" sz="1600" dirty="0" err="1">
                <a:solidFill>
                  <a:srgbClr val="BDBDBD"/>
                </a:solidFill>
                <a:latin typeface="JetBrains Mono"/>
              </a:rPr>
              <a:t>.</a:t>
            </a:r>
            <a:r>
              <a:rPr lang="fr-FR" altLang="fr-FR" sz="1600" dirty="0" err="1">
                <a:solidFill>
                  <a:srgbClr val="39CC8F"/>
                </a:solidFill>
                <a:latin typeface="JetBrains Mono"/>
              </a:rPr>
              <a:t>WriteLine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(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"</a:t>
            </a:r>
            <a:r>
              <a:rPr lang="fr-FR" altLang="fr-FR" sz="1600" dirty="0" err="1">
                <a:solidFill>
                  <a:srgbClr val="C9A26D"/>
                </a:solidFill>
                <a:latin typeface="JetBrains Mono"/>
              </a:rPr>
              <a:t>Pheromon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 </a:t>
            </a:r>
            <a:r>
              <a:rPr lang="fr-FR" altLang="fr-FR" sz="1600" dirty="0" err="1">
                <a:solidFill>
                  <a:srgbClr val="C9A26D"/>
                </a:solidFill>
                <a:latin typeface="JetBrains Mono"/>
              </a:rPr>
              <a:t>dropped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"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);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}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}</a:t>
            </a:r>
            <a:endParaRPr lang="fr-FR" altLang="fr-FR" sz="1600" dirty="0">
              <a:latin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583" y="1975675"/>
            <a:ext cx="2348702" cy="400998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96000" y="1883787"/>
            <a:ext cx="2743200" cy="58477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alien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alien.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8882744" y="2176174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0" y="3739555"/>
            <a:ext cx="2743200" cy="52322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spiderman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spiderman.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8882744" y="4015648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583" y="3830066"/>
            <a:ext cx="2404486" cy="371163"/>
          </a:xfrm>
          <a:prstGeom prst="rect">
            <a:avLst/>
          </a:prstGeom>
        </p:spPr>
      </p:pic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096001" y="5212379"/>
            <a:ext cx="2743200" cy="73866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DropPheromon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8939782" y="5561422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935" y="5222689"/>
            <a:ext cx="2193694" cy="677465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618514" y="2176174"/>
            <a:ext cx="849086" cy="292388"/>
          </a:xfrm>
          <a:prstGeom prst="ellipse">
            <a:avLst/>
          </a:prstGeom>
          <a:solidFill>
            <a:srgbClr val="C9492C">
              <a:alpha val="1686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/>
          <p:cNvSpPr/>
          <p:nvPr/>
        </p:nvSpPr>
        <p:spPr>
          <a:xfrm>
            <a:off x="6890657" y="4001165"/>
            <a:ext cx="849086" cy="292388"/>
          </a:xfrm>
          <a:prstGeom prst="ellipse">
            <a:avLst/>
          </a:prstGeom>
          <a:solidFill>
            <a:srgbClr val="C9492C">
              <a:alpha val="1686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/>
          <p:cNvSpPr/>
          <p:nvPr/>
        </p:nvSpPr>
        <p:spPr>
          <a:xfrm>
            <a:off x="7053943" y="5435516"/>
            <a:ext cx="849086" cy="292388"/>
          </a:xfrm>
          <a:prstGeom prst="ellipse">
            <a:avLst/>
          </a:prstGeom>
          <a:solidFill>
            <a:srgbClr val="C9492C">
              <a:alpha val="1686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2318657" y="2199534"/>
            <a:ext cx="4299857" cy="122834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20" idx="1"/>
          </p:cNvCxnSpPr>
          <p:nvPr/>
        </p:nvCxnSpPr>
        <p:spPr>
          <a:xfrm flipH="1" flipV="1">
            <a:off x="2318657" y="2199534"/>
            <a:ext cx="4696346" cy="184445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1" idx="0"/>
          </p:cNvCxnSpPr>
          <p:nvPr/>
        </p:nvCxnSpPr>
        <p:spPr>
          <a:xfrm flipH="1" flipV="1">
            <a:off x="2318657" y="2260951"/>
            <a:ext cx="5159829" cy="317456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54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9" grpId="0" animBg="1"/>
      <p:bldP spid="11" grpId="0" animBg="1"/>
      <p:bldP spid="14" grpId="0" animBg="1"/>
      <p:bldP spid="17" grpId="0" animBg="1"/>
      <p:bldP spid="3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ça bogue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1029" y="1690688"/>
            <a:ext cx="4288971" cy="4351338"/>
          </a:xfrm>
        </p:spPr>
        <p:txBody>
          <a:bodyPr/>
          <a:lstStyle/>
          <a:p>
            <a:r>
              <a:rPr lang="fr-FR" dirty="0" err="1" smtClean="0"/>
              <a:t>name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r>
              <a:rPr lang="fr-FR" dirty="0" smtClean="0"/>
              <a:t>Il est </a:t>
            </a:r>
            <a:r>
              <a:rPr lang="fr-FR" dirty="0" err="1" smtClean="0"/>
              <a:t>protected</a:t>
            </a:r>
            <a:r>
              <a:rPr lang="fr-FR" dirty="0" smtClean="0"/>
              <a:t>, cela veut dire qu’on peut l’utiliser DANS LA CLASSE ANT !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DropPheromon</a:t>
            </a:r>
            <a:r>
              <a:rPr lang="fr-FR" dirty="0" smtClean="0"/>
              <a:t>():</a:t>
            </a:r>
          </a:p>
          <a:p>
            <a:pPr marL="0" indent="0">
              <a:buNone/>
            </a:pPr>
            <a:r>
              <a:rPr lang="fr-FR" dirty="0" smtClean="0"/>
              <a:t>La classe </a:t>
            </a:r>
            <a:r>
              <a:rPr lang="fr-FR" dirty="0" err="1" smtClean="0"/>
              <a:t>Creature</a:t>
            </a:r>
            <a:r>
              <a:rPr lang="fr-FR" dirty="0" smtClean="0"/>
              <a:t> n’a pas cette méthode…</a:t>
            </a:r>
            <a:endParaRPr lang="fr-FR" dirty="0"/>
          </a:p>
          <a:p>
            <a:endParaRPr lang="fr-CH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0688"/>
            <a:ext cx="4874252" cy="4649286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2569029" y="2035629"/>
            <a:ext cx="1469571" cy="576942"/>
          </a:xfrm>
          <a:prstGeom prst="ellipse">
            <a:avLst/>
          </a:prstGeom>
          <a:solidFill>
            <a:srgbClr val="C9492C">
              <a:alpha val="2784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Ellipse 7"/>
          <p:cNvSpPr/>
          <p:nvPr/>
        </p:nvSpPr>
        <p:spPr>
          <a:xfrm>
            <a:off x="1469572" y="5753555"/>
            <a:ext cx="2699657" cy="576942"/>
          </a:xfrm>
          <a:prstGeom prst="ellipse">
            <a:avLst/>
          </a:prstGeom>
          <a:solidFill>
            <a:srgbClr val="C9492C">
              <a:alpha val="2784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680084" y="15776"/>
            <a:ext cx="3472542" cy="230832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Name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value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DropPheromon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Pheromon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dropped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127" y="4332514"/>
            <a:ext cx="1754877" cy="2151527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V="1">
            <a:off x="5646674" y="5138057"/>
            <a:ext cx="0" cy="903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327758" y="4975163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DropPheromon</a:t>
            </a:r>
            <a:r>
              <a:rPr lang="fr-FR" sz="1400" dirty="0" smtClean="0"/>
              <a:t>()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3907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Polymorphisme (avec héritage)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4686" y="1825625"/>
            <a:ext cx="3799114" cy="4351338"/>
          </a:xfrm>
        </p:spPr>
        <p:txBody>
          <a:bodyPr/>
          <a:lstStyle/>
          <a:p>
            <a:r>
              <a:rPr lang="fr-FR" dirty="0" smtClean="0"/>
              <a:t>Possibilité de remplacer la méthode </a:t>
            </a:r>
            <a:r>
              <a:rPr lang="fr-FR" dirty="0" smtClean="0"/>
              <a:t>parente si elle est marquée "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VIRTUAL</a:t>
            </a:r>
            <a:r>
              <a:rPr lang="fr-FR" dirty="0" smtClean="0"/>
              <a:t>"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En ajoutant le mot clé "</a:t>
            </a:r>
            <a:r>
              <a:rPr lang="fr-FR" dirty="0" smtClean="0">
                <a:solidFill>
                  <a:srgbClr val="00B0F0"/>
                </a:solidFill>
              </a:rPr>
              <a:t>OVERRIDE</a:t>
            </a:r>
            <a:r>
              <a:rPr lang="fr-FR" dirty="0" smtClean="0"/>
              <a:t>"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" y="1624053"/>
            <a:ext cx="6568537" cy="4754482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V="1">
            <a:off x="1349828" y="2841171"/>
            <a:ext cx="1251857" cy="2601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2754085" y="2841171"/>
            <a:ext cx="2340429" cy="2601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14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429535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 smtClean="0"/>
              <a:t>Example</a:t>
            </a:r>
            <a:r>
              <a:rPr lang="fr-FR" sz="2800" dirty="0" smtClean="0"/>
              <a:t> avec du code</a:t>
            </a:r>
            <a:endParaRPr lang="fr-CH" sz="2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541" y="416333"/>
            <a:ext cx="6248400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this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Creating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water at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virtual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Heating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from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++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 to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6572" y="4335422"/>
            <a:ext cx="3510636" cy="64633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h2o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25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h2o.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509658" y="308611"/>
            <a:ext cx="5344886" cy="375487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base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(-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150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on the rocks !"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override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base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if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I’m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still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freezing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Ready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to drink"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192484" y="4263211"/>
            <a:ext cx="3820886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//</a:t>
            </a:r>
            <a:r>
              <a:rPr kumimoji="0" lang="fr-FR" altLang="fr-FR" sz="1600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titanicNightmare.SplitToCubes</a:t>
            </a:r>
            <a: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((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182101" y="4478655"/>
            <a:ext cx="2857499" cy="64633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polarBloc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polarBloc.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5748385"/>
            <a:ext cx="3510636" cy="75359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89" y="5585965"/>
            <a:ext cx="2458276" cy="11965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804" y="5692363"/>
            <a:ext cx="2474740" cy="803318"/>
          </a:xfrm>
          <a:prstGeom prst="rect">
            <a:avLst/>
          </a:prstGeom>
        </p:spPr>
      </p:pic>
      <p:cxnSp>
        <p:nvCxnSpPr>
          <p:cNvPr id="16" name="Connecteur droit avec flèche 15"/>
          <p:cNvCxnSpPr>
            <a:stCxn id="5" idx="2"/>
            <a:endCxn id="10" idx="0"/>
          </p:cNvCxnSpPr>
          <p:nvPr/>
        </p:nvCxnSpPr>
        <p:spPr>
          <a:xfrm>
            <a:off x="2081890" y="4981753"/>
            <a:ext cx="0" cy="766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11" idx="0"/>
          </p:cNvCxnSpPr>
          <p:nvPr/>
        </p:nvCxnSpPr>
        <p:spPr>
          <a:xfrm>
            <a:off x="7102927" y="5340429"/>
            <a:ext cx="0" cy="245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9" idx="2"/>
            <a:endCxn id="12" idx="0"/>
          </p:cNvCxnSpPr>
          <p:nvPr/>
        </p:nvCxnSpPr>
        <p:spPr>
          <a:xfrm>
            <a:off x="10610851" y="5124986"/>
            <a:ext cx="6323" cy="5673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/>
          <p:cNvSpPr/>
          <p:nvPr/>
        </p:nvSpPr>
        <p:spPr>
          <a:xfrm>
            <a:off x="5755822" y="3658736"/>
            <a:ext cx="2427515" cy="712197"/>
          </a:xfrm>
          <a:custGeom>
            <a:avLst/>
            <a:gdLst>
              <a:gd name="connsiteX0" fmla="*/ 2503714 w 2503714"/>
              <a:gd name="connsiteY0" fmla="*/ 544565 h 544565"/>
              <a:gd name="connsiteX1" fmla="*/ 1469572 w 2503714"/>
              <a:gd name="connsiteY1" fmla="*/ 280 h 544565"/>
              <a:gd name="connsiteX2" fmla="*/ 0 w 2503714"/>
              <a:gd name="connsiteY2" fmla="*/ 468365 h 544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3714" h="544565">
                <a:moveTo>
                  <a:pt x="2503714" y="544565"/>
                </a:moveTo>
                <a:cubicBezTo>
                  <a:pt x="2195286" y="278772"/>
                  <a:pt x="1886858" y="12980"/>
                  <a:pt x="1469572" y="280"/>
                </a:cubicBezTo>
                <a:cubicBezTo>
                  <a:pt x="1052286" y="-12420"/>
                  <a:pt x="224971" y="410308"/>
                  <a:pt x="0" y="468365"/>
                </a:cubicBezTo>
              </a:path>
            </a:pathLst>
          </a:custGeom>
          <a:noFill/>
          <a:ln w="571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 à coins arrondis 29"/>
          <p:cNvSpPr/>
          <p:nvPr/>
        </p:nvSpPr>
        <p:spPr>
          <a:xfrm>
            <a:off x="5181599" y="4978100"/>
            <a:ext cx="2264229" cy="41516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Ellipse 2"/>
          <p:cNvSpPr/>
          <p:nvPr/>
        </p:nvSpPr>
        <p:spPr>
          <a:xfrm>
            <a:off x="7685314" y="718457"/>
            <a:ext cx="1066800" cy="348343"/>
          </a:xfrm>
          <a:prstGeom prst="ellipse">
            <a:avLst/>
          </a:prstGeom>
          <a:solidFill>
            <a:srgbClr val="C9492C">
              <a:alpha val="23922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1230086" y="896028"/>
            <a:ext cx="6444343" cy="627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Rectangle à coins arrondis 13"/>
          <p:cNvSpPr/>
          <p:nvPr/>
        </p:nvSpPr>
        <p:spPr>
          <a:xfrm>
            <a:off x="838200" y="2767922"/>
            <a:ext cx="500744" cy="315686"/>
          </a:xfrm>
          <a:prstGeom prst="roundRect">
            <a:avLst/>
          </a:prstGeom>
          <a:solidFill>
            <a:srgbClr val="FFC000">
              <a:alpha val="18039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 à coins arrondis 20"/>
          <p:cNvSpPr/>
          <p:nvPr/>
        </p:nvSpPr>
        <p:spPr>
          <a:xfrm>
            <a:off x="7282543" y="1600199"/>
            <a:ext cx="685800" cy="315686"/>
          </a:xfrm>
          <a:prstGeom prst="roundRect">
            <a:avLst/>
          </a:prstGeom>
          <a:solidFill>
            <a:srgbClr val="FFC000">
              <a:alpha val="18039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/>
          <p:cNvSpPr txBox="1"/>
          <p:nvPr/>
        </p:nvSpPr>
        <p:spPr>
          <a:xfrm>
            <a:off x="7835950" y="1840372"/>
            <a:ext cx="134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ENFANT</a:t>
            </a:r>
            <a:endParaRPr lang="fr-CH" dirty="0"/>
          </a:p>
        </p:txBody>
      </p:sp>
      <p:sp>
        <p:nvSpPr>
          <p:cNvPr id="22" name="ZoneTexte 21"/>
          <p:cNvSpPr txBox="1"/>
          <p:nvPr/>
        </p:nvSpPr>
        <p:spPr>
          <a:xfrm>
            <a:off x="665868" y="2455532"/>
            <a:ext cx="134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PARENT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51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29" grpId="0" animBg="1"/>
      <p:bldP spid="30" grpId="0" animBg="1"/>
      <p:bldP spid="3" grpId="0" animBg="1"/>
      <p:bldP spid="14" grpId="0" animBg="1"/>
      <p:bldP spid="21" grpId="0" animBg="1"/>
      <p:bldP spid="15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lcf76f155ced4ddcb4097134ff3c332f xmlns="bf2f2df3-a963-4452-b0e7-67dabc627c35">
      <Terms xmlns="http://schemas.microsoft.com/office/infopath/2007/PartnerControls"/>
    </lcf76f155ced4ddcb4097134ff3c332f>
    <TaxCatchAll xmlns="f7d9f5a6-831d-4621-8c77-cbcaf993e40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D9BFFC9E543439C53A2705AE306EF" ma:contentTypeVersion="18" ma:contentTypeDescription="Crée un document." ma:contentTypeScope="" ma:versionID="49fff389824721c569041f6a3d2d54e9">
  <xsd:schema xmlns:xsd="http://www.w3.org/2001/XMLSchema" xmlns:xs="http://www.w3.org/2001/XMLSchema" xmlns:p="http://schemas.microsoft.com/office/2006/metadata/properties" xmlns:ns2="bf2f2df3-a963-4452-b0e7-67dabc627c35" xmlns:ns3="http://schemas.microsoft.com/sharepoint/v4" xmlns:ns4="f7d9f5a6-831d-4621-8c77-cbcaf993e406" targetNamespace="http://schemas.microsoft.com/office/2006/metadata/properties" ma:root="true" ma:fieldsID="9061cd853e653d4991f2824722d07c1b" ns2:_="" ns3:_="" ns4:_="">
    <xsd:import namespace="bf2f2df3-a963-4452-b0e7-67dabc627c35"/>
    <xsd:import namespace="http://schemas.microsoft.com/sharepoint/v4"/>
    <xsd:import namespace="f7d9f5a6-831d-4621-8c77-cbcaf993e4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3:IconOverlay" minOccurs="0"/>
                <xsd:element ref="ns4:SharedWithUsers" minOccurs="0"/>
                <xsd:element ref="ns4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f2df3-a963-4452-b0e7-67dabc627c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Balises d’images" ma:readOnly="false" ma:fieldId="{5cf76f15-5ced-4ddc-b409-7134ff3c332f}" ma:taxonomyMulti="true" ma:sspId="5cfe7824-1d92-4d19-9a43-1c93e0eb46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9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d9f5a6-831d-4621-8c77-cbcaf993e406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fc80727-18a8-4b0a-8429-fccc43b630d6}" ma:internalName="TaxCatchAll" ma:showField="CatchAllData" ma:web="f7d9f5a6-831d-4621-8c77-cbcaf993e4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E070F6-B6E4-4A85-B5F7-0336AE684D7A}">
  <ds:schemaRefs>
    <ds:schemaRef ds:uri="f7d9f5a6-831d-4621-8c77-cbcaf993e406"/>
    <ds:schemaRef ds:uri="http://schemas.microsoft.com/office/2006/documentManagement/types"/>
    <ds:schemaRef ds:uri="bf2f2df3-a963-4452-b0e7-67dabc627c35"/>
    <ds:schemaRef ds:uri="http://schemas.microsoft.com/office/2006/metadata/properties"/>
    <ds:schemaRef ds:uri="http://purl.org/dc/terms/"/>
    <ds:schemaRef ds:uri="http://schemas.microsoft.com/sharepoint/v4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062CB57-4EAE-48D7-8AE7-3D11A5DF7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2f2df3-a963-4452-b0e7-67dabc627c35"/>
    <ds:schemaRef ds:uri="http://schemas.microsoft.com/sharepoint/v4"/>
    <ds:schemaRef ds:uri="f7d9f5a6-831d-4621-8c77-cbcaf993e4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82078B-F8DF-4D9F-86C3-CA77AFB8B0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</TotalTime>
  <Words>822</Words>
  <Application>Microsoft Office PowerPoint</Application>
  <PresentationFormat>Grand écran</PresentationFormat>
  <Paragraphs>70</Paragraphs>
  <Slides>14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JetBrains Mono</vt:lpstr>
      <vt:lpstr>Office Theme</vt:lpstr>
      <vt:lpstr>POO</vt:lpstr>
      <vt:lpstr>Comment injecter un DLL, travailler en équipe et structurer le code ?</vt:lpstr>
      <vt:lpstr>Fonctionnement basique de l’héritage</vt:lpstr>
      <vt:lpstr>Diagramme de classe</vt:lpstr>
      <vt:lpstr>Importance de la visibilité</vt:lpstr>
      <vt:lpstr>Example en code</vt:lpstr>
      <vt:lpstr>Pourquoi ça bogue ?</vt:lpstr>
      <vt:lpstr>Polymorphisme (avec héritage)</vt:lpstr>
      <vt:lpstr>Example avec du code</vt:lpstr>
      <vt:lpstr>Présentation PowerPoint</vt:lpstr>
      <vt:lpstr>Simulateur de fourmi</vt:lpstr>
      <vt:lpstr>En c#</vt:lpstr>
      <vt:lpstr>Et un peu de "colle magique" pour charger le DLL et sélectionner les classes…</vt:lpstr>
      <vt:lpstr>Questions ?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</dc:title>
  <dc:creator>Jonathan Melly</dc:creator>
  <cp:lastModifiedBy>Jonathan Melly</cp:lastModifiedBy>
  <cp:revision>35</cp:revision>
  <dcterms:created xsi:type="dcterms:W3CDTF">2023-08-31T11:27:27Z</dcterms:created>
  <dcterms:modified xsi:type="dcterms:W3CDTF">2023-09-18T12:44:22Z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0x0101001ABD9BFFC9E543439C53A2705AE306EF</vt:lpwstr>
  </property>
  <property fmtid="{D5CDD505-2E9C-101B-9397-08002B2CF9AE}" pid="3" name="MediaServiceImageTags">
    <vt:lpwstr/>
  </property>
</Properties>
</file>